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3"/>
  </p:notesMasterIdLst>
  <p:sldIdLst>
    <p:sldId id="4422" r:id="rId2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B85"/>
    <a:srgbClr val="F5F8F9"/>
    <a:srgbClr val="FFCD99"/>
    <a:srgbClr val="FFD39E"/>
    <a:srgbClr val="FFD579"/>
    <a:srgbClr val="E5EAEF"/>
    <a:srgbClr val="9E0202"/>
    <a:srgbClr val="F1EEF4"/>
    <a:srgbClr val="5693D7"/>
    <a:srgbClr val="BDDB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1" autoAdjust="0"/>
    <p:restoredTop sz="95986" autoAdjust="0"/>
  </p:normalViewPr>
  <p:slideViewPr>
    <p:cSldViewPr snapToGrid="0" snapToObjects="1">
      <p:cViewPr varScale="1">
        <p:scale>
          <a:sx n="39" d="100"/>
          <a:sy n="39" d="100"/>
        </p:scale>
        <p:origin x="682" y="24"/>
      </p:cViewPr>
      <p:guideLst>
        <p:guide pos="7678"/>
        <p:guide orient="horz" pos="4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92" d="100"/>
        <a:sy n="92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1/31/2024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adroTexto 350">
            <a:extLst>
              <a:ext uri="{FF2B5EF4-FFF2-40B4-BE49-F238E27FC236}">
                <a16:creationId xmlns:a16="http://schemas.microsoft.com/office/drawing/2014/main" id="{EB85846B-B4DD-D346-BE0C-37F878C3F360}"/>
              </a:ext>
            </a:extLst>
          </p:cNvPr>
          <p:cNvSpPr txBox="1"/>
          <p:nvPr/>
        </p:nvSpPr>
        <p:spPr>
          <a:xfrm>
            <a:off x="8938645" y="1022190"/>
            <a:ext cx="65004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Poppins" pitchFamily="2" charset="77"/>
                <a:ea typeface="Lato Heavy" charset="0"/>
                <a:cs typeface="Poppins" pitchFamily="2" charset="77"/>
              </a:rPr>
              <a:t>Our Agenda</a:t>
            </a:r>
          </a:p>
        </p:txBody>
      </p:sp>
      <p:sp>
        <p:nvSpPr>
          <p:cNvPr id="45" name="CuadroTexto 351">
            <a:extLst>
              <a:ext uri="{FF2B5EF4-FFF2-40B4-BE49-F238E27FC236}">
                <a16:creationId xmlns:a16="http://schemas.microsoft.com/office/drawing/2014/main" id="{14CCF53B-4E8A-804A-9EAC-C1FF6A3EC7E9}"/>
              </a:ext>
            </a:extLst>
          </p:cNvPr>
          <p:cNvSpPr txBox="1"/>
          <p:nvPr/>
        </p:nvSpPr>
        <p:spPr>
          <a:xfrm>
            <a:off x="2668308" y="2383311"/>
            <a:ext cx="19041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Marketing is the study and management of exchange relationships. Marketing is the business process of creating relationships with and satisfying customers.</a:t>
            </a:r>
          </a:p>
        </p:txBody>
      </p:sp>
      <p:sp>
        <p:nvSpPr>
          <p:cNvPr id="25" name="Freeform 4">
            <a:extLst>
              <a:ext uri="{FF2B5EF4-FFF2-40B4-BE49-F238E27FC236}">
                <a16:creationId xmlns:a16="http://schemas.microsoft.com/office/drawing/2014/main" id="{CBA02708-E3F0-7442-AC74-F3BA16FA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31720" y="22510719"/>
            <a:ext cx="725735" cy="895972"/>
          </a:xfrm>
          <a:custGeom>
            <a:avLst/>
            <a:gdLst>
              <a:gd name="T0" fmla="*/ 174 w 358"/>
              <a:gd name="T1" fmla="*/ 0 h 442"/>
              <a:gd name="T2" fmla="*/ 357 w 358"/>
              <a:gd name="T3" fmla="*/ 441 h 442"/>
              <a:gd name="T4" fmla="*/ 174 w 358"/>
              <a:gd name="T5" fmla="*/ 341 h 442"/>
              <a:gd name="T6" fmla="*/ 0 w 358"/>
              <a:gd name="T7" fmla="*/ 441 h 442"/>
              <a:gd name="T8" fmla="*/ 174 w 358"/>
              <a:gd name="T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442">
                <a:moveTo>
                  <a:pt x="174" y="0"/>
                </a:moveTo>
                <a:lnTo>
                  <a:pt x="357" y="441"/>
                </a:lnTo>
                <a:lnTo>
                  <a:pt x="174" y="341"/>
                </a:lnTo>
                <a:lnTo>
                  <a:pt x="0" y="441"/>
                </a:lnTo>
                <a:lnTo>
                  <a:pt x="174" y="0"/>
                </a:lnTo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AD7E0C4-7FF5-074E-B35F-4F71C6CEAA01}"/>
              </a:ext>
            </a:extLst>
          </p:cNvPr>
          <p:cNvSpPr/>
          <p:nvPr/>
        </p:nvSpPr>
        <p:spPr>
          <a:xfrm>
            <a:off x="1975201" y="4868351"/>
            <a:ext cx="2152004" cy="21304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01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DE39CB7-3758-884D-A19C-CAFA172EDFC3}"/>
              </a:ext>
            </a:extLst>
          </p:cNvPr>
          <p:cNvSpPr/>
          <p:nvPr/>
        </p:nvSpPr>
        <p:spPr>
          <a:xfrm>
            <a:off x="4128823" y="4867379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Isosceles Triangle 31">
            <a:extLst>
              <a:ext uri="{FF2B5EF4-FFF2-40B4-BE49-F238E27FC236}">
                <a16:creationId xmlns:a16="http://schemas.microsoft.com/office/drawing/2014/main" id="{82071159-A7E3-AE4C-8220-7095C0232ACF}"/>
              </a:ext>
            </a:extLst>
          </p:cNvPr>
          <p:cNvSpPr/>
          <p:nvPr/>
        </p:nvSpPr>
        <p:spPr>
          <a:xfrm rot="5400000">
            <a:off x="1801013" y="5821339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1DB8991-1EE5-7348-A1EB-EBFE7DA2B29F}"/>
              </a:ext>
            </a:extLst>
          </p:cNvPr>
          <p:cNvSpPr/>
          <p:nvPr/>
        </p:nvSpPr>
        <p:spPr>
          <a:xfrm>
            <a:off x="12569036" y="4868351"/>
            <a:ext cx="2152004" cy="21304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04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37A68ED-D7F1-F847-874F-554279A1332B}"/>
              </a:ext>
            </a:extLst>
          </p:cNvPr>
          <p:cNvSpPr/>
          <p:nvPr/>
        </p:nvSpPr>
        <p:spPr>
          <a:xfrm>
            <a:off x="14722658" y="4867379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Isosceles Triangle 31">
            <a:extLst>
              <a:ext uri="{FF2B5EF4-FFF2-40B4-BE49-F238E27FC236}">
                <a16:creationId xmlns:a16="http://schemas.microsoft.com/office/drawing/2014/main" id="{72E41163-9833-8046-971E-7CBDE3A02F13}"/>
              </a:ext>
            </a:extLst>
          </p:cNvPr>
          <p:cNvSpPr/>
          <p:nvPr/>
        </p:nvSpPr>
        <p:spPr>
          <a:xfrm rot="5400000">
            <a:off x="12394848" y="5821339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7B1D1D9-6CE3-1548-8A84-68613FDB187C}"/>
              </a:ext>
            </a:extLst>
          </p:cNvPr>
          <p:cNvSpPr/>
          <p:nvPr/>
        </p:nvSpPr>
        <p:spPr>
          <a:xfrm>
            <a:off x="1975201" y="7488542"/>
            <a:ext cx="2152004" cy="21304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02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5496B615-D554-A549-8A44-C206830153DC}"/>
              </a:ext>
            </a:extLst>
          </p:cNvPr>
          <p:cNvSpPr/>
          <p:nvPr/>
        </p:nvSpPr>
        <p:spPr>
          <a:xfrm>
            <a:off x="4128823" y="7487570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Isosceles Triangle 31">
            <a:extLst>
              <a:ext uri="{FF2B5EF4-FFF2-40B4-BE49-F238E27FC236}">
                <a16:creationId xmlns:a16="http://schemas.microsoft.com/office/drawing/2014/main" id="{58E13F58-FE2F-D74D-88B9-9682E1AD432D}"/>
              </a:ext>
            </a:extLst>
          </p:cNvPr>
          <p:cNvSpPr/>
          <p:nvPr/>
        </p:nvSpPr>
        <p:spPr>
          <a:xfrm rot="5400000">
            <a:off x="1801013" y="8441530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EB13458A-34A2-CB43-8C9E-B22D64AD1731}"/>
              </a:ext>
            </a:extLst>
          </p:cNvPr>
          <p:cNvSpPr/>
          <p:nvPr/>
        </p:nvSpPr>
        <p:spPr>
          <a:xfrm>
            <a:off x="1975201" y="10108733"/>
            <a:ext cx="2152004" cy="21304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79A6F14-CFCC-9E41-8F63-F1AC80DC7B19}"/>
              </a:ext>
            </a:extLst>
          </p:cNvPr>
          <p:cNvSpPr/>
          <p:nvPr/>
        </p:nvSpPr>
        <p:spPr>
          <a:xfrm>
            <a:off x="4128823" y="10107761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Isosceles Triangle 31">
            <a:extLst>
              <a:ext uri="{FF2B5EF4-FFF2-40B4-BE49-F238E27FC236}">
                <a16:creationId xmlns:a16="http://schemas.microsoft.com/office/drawing/2014/main" id="{AC048582-696A-F94A-B676-EE1A10413A22}"/>
              </a:ext>
            </a:extLst>
          </p:cNvPr>
          <p:cNvSpPr/>
          <p:nvPr/>
        </p:nvSpPr>
        <p:spPr>
          <a:xfrm rot="5400000">
            <a:off x="1801013" y="11061721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802E93F-4D69-2C46-B73E-0537190DC49F}"/>
              </a:ext>
            </a:extLst>
          </p:cNvPr>
          <p:cNvSpPr/>
          <p:nvPr/>
        </p:nvSpPr>
        <p:spPr>
          <a:xfrm>
            <a:off x="12569036" y="7488542"/>
            <a:ext cx="2152004" cy="21304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05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2F0BED5C-BCF9-604D-BA18-41609EED5B03}"/>
              </a:ext>
            </a:extLst>
          </p:cNvPr>
          <p:cNvSpPr/>
          <p:nvPr/>
        </p:nvSpPr>
        <p:spPr>
          <a:xfrm>
            <a:off x="14722658" y="7487570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Isosceles Triangle 31">
            <a:extLst>
              <a:ext uri="{FF2B5EF4-FFF2-40B4-BE49-F238E27FC236}">
                <a16:creationId xmlns:a16="http://schemas.microsoft.com/office/drawing/2014/main" id="{E88C6EF6-6371-CC4C-AE50-01360ED73B02}"/>
              </a:ext>
            </a:extLst>
          </p:cNvPr>
          <p:cNvSpPr/>
          <p:nvPr/>
        </p:nvSpPr>
        <p:spPr>
          <a:xfrm rot="5400000">
            <a:off x="12394848" y="8441530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2691AD20-D976-8049-B9D3-EA2C4927E128}"/>
              </a:ext>
            </a:extLst>
          </p:cNvPr>
          <p:cNvSpPr txBox="1"/>
          <p:nvPr/>
        </p:nvSpPr>
        <p:spPr>
          <a:xfrm>
            <a:off x="4539987" y="5270252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people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who have a significant number of followers in every business domain on social media. 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C71DB9C-2708-9147-A821-DF55DDE9A4F4}"/>
              </a:ext>
            </a:extLst>
          </p:cNvPr>
          <p:cNvSpPr txBox="1"/>
          <p:nvPr/>
        </p:nvSpPr>
        <p:spPr>
          <a:xfrm>
            <a:off x="4539987" y="7860315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domain on social media.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B634BA9-5872-B648-BC86-C4FE6D035F3A}"/>
              </a:ext>
            </a:extLst>
          </p:cNvPr>
          <p:cNvSpPr txBox="1"/>
          <p:nvPr/>
        </p:nvSpPr>
        <p:spPr>
          <a:xfrm>
            <a:off x="4539987" y="10480506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followers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in every business domain on social media. 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BAF06A36-7BF3-C041-9315-5023A83840CA}"/>
              </a:ext>
            </a:extLst>
          </p:cNvPr>
          <p:cNvSpPr txBox="1"/>
          <p:nvPr/>
        </p:nvSpPr>
        <p:spPr>
          <a:xfrm>
            <a:off x="15145544" y="5277276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followers in every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domain on social media. 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B6DDB87-703B-B045-9FF7-70DD7ED458B3}"/>
              </a:ext>
            </a:extLst>
          </p:cNvPr>
          <p:cNvSpPr txBox="1"/>
          <p:nvPr/>
        </p:nvSpPr>
        <p:spPr>
          <a:xfrm>
            <a:off x="15145544" y="7897467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followers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in every business domain on social media. 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7F9EB1BE-5A0C-124B-B856-00AF0E564A8D}"/>
              </a:ext>
            </a:extLst>
          </p:cNvPr>
          <p:cNvSpPr/>
          <p:nvPr/>
        </p:nvSpPr>
        <p:spPr>
          <a:xfrm>
            <a:off x="12569036" y="10108733"/>
            <a:ext cx="2152004" cy="21304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Lato" panose="020F0502020204030203" pitchFamily="34" charset="0"/>
              </a:rPr>
              <a:t>03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2ED392D2-14B6-0047-B8F6-67506CE34D7E}"/>
              </a:ext>
            </a:extLst>
          </p:cNvPr>
          <p:cNvSpPr/>
          <p:nvPr/>
        </p:nvSpPr>
        <p:spPr>
          <a:xfrm>
            <a:off x="14722658" y="10107761"/>
            <a:ext cx="7679790" cy="2130487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Isosceles Triangle 31">
            <a:extLst>
              <a:ext uri="{FF2B5EF4-FFF2-40B4-BE49-F238E27FC236}">
                <a16:creationId xmlns:a16="http://schemas.microsoft.com/office/drawing/2014/main" id="{9884E33F-4E81-2148-AD4A-7CFA529BE682}"/>
              </a:ext>
            </a:extLst>
          </p:cNvPr>
          <p:cNvSpPr/>
          <p:nvPr/>
        </p:nvSpPr>
        <p:spPr>
          <a:xfrm rot="5400000">
            <a:off x="12394848" y="11061721"/>
            <a:ext cx="572886" cy="22451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171B880A-036C-1E49-A304-C777961E7B2F}"/>
              </a:ext>
            </a:extLst>
          </p:cNvPr>
          <p:cNvSpPr txBox="1"/>
          <p:nvPr/>
        </p:nvSpPr>
        <p:spPr>
          <a:xfrm>
            <a:off x="15133822" y="10480506"/>
            <a:ext cx="68271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There are people who have a significant number of </a:t>
            </a:r>
            <a:r>
              <a:rPr lang="en-US" sz="28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followers</a:t>
            </a:r>
            <a:r>
              <a:rPr lang="en-US" sz="28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in every business domain on social media. </a:t>
            </a:r>
          </a:p>
        </p:txBody>
      </p:sp>
    </p:spTree>
    <p:extLst>
      <p:ext uri="{BB962C8B-B14F-4D97-AF65-F5344CB8AC3E}">
        <p14:creationId xmlns:p14="http://schemas.microsoft.com/office/powerpoint/2010/main" val="2483314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14">
      <a:dk1>
        <a:srgbClr val="999999"/>
      </a:dk1>
      <a:lt1>
        <a:srgbClr val="FFFFFF"/>
      </a:lt1>
      <a:dk2>
        <a:srgbClr val="364556"/>
      </a:dk2>
      <a:lt2>
        <a:srgbClr val="FFFFFF"/>
      </a:lt2>
      <a:accent1>
        <a:srgbClr val="1E81CA"/>
      </a:accent1>
      <a:accent2>
        <a:srgbClr val="4BDCED"/>
      </a:accent2>
      <a:accent3>
        <a:srgbClr val="06548F"/>
      </a:accent3>
      <a:accent4>
        <a:srgbClr val="1E81CA"/>
      </a:accent4>
      <a:accent5>
        <a:srgbClr val="4BDCED"/>
      </a:accent5>
      <a:accent6>
        <a:srgbClr val="06548F"/>
      </a:accent6>
      <a:hlink>
        <a:srgbClr val="9FD368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126188</TotalTime>
  <Words>139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Lato Light</vt:lpstr>
      <vt:lpstr>Montserrat Light</vt:lpstr>
      <vt:lpstr>Poppins</vt:lpstr>
      <vt:lpstr>Roboto Medium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Rupak Gaudel</cp:lastModifiedBy>
  <cp:revision>20307</cp:revision>
  <dcterms:created xsi:type="dcterms:W3CDTF">2014-11-12T21:47:38Z</dcterms:created>
  <dcterms:modified xsi:type="dcterms:W3CDTF">2024-01-31T17:33:39Z</dcterms:modified>
  <cp:category/>
</cp:coreProperties>
</file>