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70" r:id="rId1"/>
  </p:sldMasterIdLst>
  <p:notesMasterIdLst>
    <p:notesMasterId r:id="rId3"/>
  </p:notesMasterIdLst>
  <p:sldIdLst>
    <p:sldId id="4422" r:id="rId2"/>
  </p:sldIdLst>
  <p:sldSz cx="24377650" cy="13716000"/>
  <p:notesSz cx="6858000" cy="9144000"/>
  <p:defaultTextStyle>
    <a:defPPr>
      <a:defRPr lang="en-US"/>
    </a:defPPr>
    <a:lvl1pPr marL="0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1pPr>
    <a:lvl2pPr marL="914217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2pPr>
    <a:lvl3pPr marL="1828434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3pPr>
    <a:lvl4pPr marL="2742651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4pPr>
    <a:lvl5pPr marL="3656868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5pPr>
    <a:lvl6pPr marL="4571086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6pPr>
    <a:lvl7pPr marL="5485303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7pPr>
    <a:lvl8pPr marL="6399520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8pPr>
    <a:lvl9pPr marL="7313737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52" pos="7678" userDrawn="1">
          <p15:clr>
            <a:srgbClr val="A4A3A4"/>
          </p15:clr>
        </p15:guide>
        <p15:guide id="53" orient="horz" pos="432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ABB85"/>
    <a:srgbClr val="F5F8F9"/>
    <a:srgbClr val="FFCD99"/>
    <a:srgbClr val="FFD39E"/>
    <a:srgbClr val="FFD579"/>
    <a:srgbClr val="E5EAEF"/>
    <a:srgbClr val="9E0202"/>
    <a:srgbClr val="F1EEF4"/>
    <a:srgbClr val="5693D7"/>
    <a:srgbClr val="BDDB9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FABFCF23-3B69-468F-B69F-88F6DE6A72F2}" styleName="Medium Style 1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1E171933-4619-4E11-9A3F-F7608DF75F80}" styleName="Medium Style 1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660B408-B3CF-4A94-85FC-2B1E0A45F4A2}" styleName="Dark Style 2 - Accent 1/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Light Style 2 - Accent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31" autoAdjust="0"/>
    <p:restoredTop sz="95986" autoAdjust="0"/>
  </p:normalViewPr>
  <p:slideViewPr>
    <p:cSldViewPr snapToGrid="0" snapToObjects="1">
      <p:cViewPr varScale="1">
        <p:scale>
          <a:sx n="39" d="100"/>
          <a:sy n="39" d="100"/>
        </p:scale>
        <p:origin x="682" y="24"/>
      </p:cViewPr>
      <p:guideLst>
        <p:guide pos="7678"/>
        <p:guide orient="horz" pos="43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20" d="100"/>
        <a:sy n="20" d="100"/>
      </p:scale>
      <p:origin x="0" y="0"/>
    </p:cViewPr>
  </p:notesTextViewPr>
  <p:sorterViewPr>
    <p:cViewPr>
      <p:scale>
        <a:sx n="92" d="100"/>
        <a:sy n="92" d="100"/>
      </p:scale>
      <p:origin x="0" y="0"/>
    </p:cViewPr>
  </p:sorterViewPr>
  <p:notesViewPr>
    <p:cSldViewPr snapToGrid="0" snapToObjects="1" showGuide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b="0" i="0">
                <a:latin typeface="Montserrat Light" charset="0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b="0" i="0">
                <a:latin typeface="Montserrat Light" charset="0"/>
              </a:defRPr>
            </a:lvl1pPr>
          </a:lstStyle>
          <a:p>
            <a:fld id="{EFC10EE1-B198-C942-8235-326C972CBB30}" type="datetimeFigureOut">
              <a:rPr lang="en-US" smtClean="0"/>
              <a:pPr/>
              <a:t>1/31/2024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b="0" i="0">
                <a:latin typeface="Montserrat Light" charset="0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i="0">
                <a:latin typeface="Montserrat Light" charset="0"/>
              </a:defRPr>
            </a:lvl1pPr>
          </a:lstStyle>
          <a:p>
            <a:fld id="{006BE02D-20C0-F840-AFAC-BEA99C74FDC2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32891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1pPr>
    <a:lvl2pPr marL="914217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2pPr>
    <a:lvl3pPr marL="1828434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3pPr>
    <a:lvl4pPr marL="2742651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4pPr>
    <a:lvl5pPr marL="3656868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5pPr>
    <a:lvl6pPr marL="4571086" algn="l" defTabSz="9142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5485303" algn="l" defTabSz="9142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6399520" algn="l" defTabSz="9142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7313737" algn="l" defTabSz="9142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2611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5964" y="730251"/>
            <a:ext cx="21025723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5964" y="3651250"/>
            <a:ext cx="21025723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5964" y="12712701"/>
            <a:ext cx="548497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39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1/31/2024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5097" y="12712701"/>
            <a:ext cx="8227457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39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16715" y="12712701"/>
            <a:ext cx="5484971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39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310596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7" r:id="rId1"/>
  </p:sldLayoutIdLst>
  <p:hf hdr="0" ftr="0" dt="0"/>
  <p:txStyles>
    <p:titleStyle>
      <a:lvl1pPr algn="l" defTabSz="1828343" rtl="0" eaLnBrk="1" latinLnBrk="0" hangingPunct="1">
        <a:lnSpc>
          <a:spcPct val="90000"/>
        </a:lnSpc>
        <a:spcBef>
          <a:spcPct val="0"/>
        </a:spcBef>
        <a:buNone/>
        <a:defRPr sz="879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1828343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None/>
        <a:defRPr sz="5599" kern="1200">
          <a:solidFill>
            <a:schemeClr val="tx1"/>
          </a:solidFill>
          <a:latin typeface="+mn-lt"/>
          <a:ea typeface="+mn-ea"/>
          <a:cs typeface="+mn-cs"/>
        </a:defRPr>
      </a:lvl1pPr>
      <a:lvl2pPr marL="914171" indent="0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4799" kern="1200">
          <a:solidFill>
            <a:schemeClr val="tx1"/>
          </a:solidFill>
          <a:latin typeface="+mn-lt"/>
          <a:ea typeface="+mn-ea"/>
          <a:cs typeface="+mn-cs"/>
        </a:defRPr>
      </a:lvl2pPr>
      <a:lvl3pPr marL="1828343" indent="0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3999" kern="1200">
          <a:solidFill>
            <a:schemeClr val="tx1"/>
          </a:solidFill>
          <a:latin typeface="+mn-lt"/>
          <a:ea typeface="+mn-ea"/>
          <a:cs typeface="+mn-cs"/>
        </a:defRPr>
      </a:lvl3pPr>
      <a:lvl4pPr marL="2742514" indent="0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3599" kern="1200">
          <a:solidFill>
            <a:schemeClr val="tx1"/>
          </a:solidFill>
          <a:latin typeface="+mn-lt"/>
          <a:ea typeface="+mn-ea"/>
          <a:cs typeface="+mn-cs"/>
        </a:defRPr>
      </a:lvl4pPr>
      <a:lvl5pPr marL="3656685" indent="0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None/>
        <a:defRPr sz="3599" kern="1200">
          <a:solidFill>
            <a:schemeClr val="tx1"/>
          </a:solidFill>
          <a:latin typeface="+mn-lt"/>
          <a:ea typeface="+mn-ea"/>
          <a:cs typeface="+mn-cs"/>
        </a:defRPr>
      </a:lvl5pPr>
      <a:lvl6pPr marL="5027943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6pPr>
      <a:lvl7pPr marL="5942114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7pPr>
      <a:lvl8pPr marL="6856286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8pPr>
      <a:lvl9pPr marL="7770457" indent="-457086" algn="l" defTabSz="1828343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59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1pPr>
      <a:lvl2pPr marL="914171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2pPr>
      <a:lvl3pPr marL="1828343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3pPr>
      <a:lvl4pPr marL="2742514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4pPr>
      <a:lvl5pPr marL="3656686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5pPr>
      <a:lvl6pPr marL="4570857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6pPr>
      <a:lvl7pPr marL="5485028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7pPr>
      <a:lvl8pPr marL="6399200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8pPr>
      <a:lvl9pPr marL="7313371" algn="l" defTabSz="1828343" rtl="0" eaLnBrk="1" latinLnBrk="0" hangingPunct="1">
        <a:defRPr sz="35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CuadroTexto 350">
            <a:extLst>
              <a:ext uri="{FF2B5EF4-FFF2-40B4-BE49-F238E27FC236}">
                <a16:creationId xmlns:a16="http://schemas.microsoft.com/office/drawing/2014/main" id="{EB85846B-B4DD-D346-BE0C-37F878C3F360}"/>
              </a:ext>
            </a:extLst>
          </p:cNvPr>
          <p:cNvSpPr txBox="1"/>
          <p:nvPr/>
        </p:nvSpPr>
        <p:spPr>
          <a:xfrm>
            <a:off x="8938645" y="1022190"/>
            <a:ext cx="6500497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Poppins" pitchFamily="2" charset="77"/>
                <a:ea typeface="Lato Heavy" charset="0"/>
                <a:cs typeface="Poppins" pitchFamily="2" charset="77"/>
              </a:rPr>
              <a:t>Our Agenda</a:t>
            </a:r>
          </a:p>
        </p:txBody>
      </p:sp>
      <p:sp>
        <p:nvSpPr>
          <p:cNvPr id="45" name="CuadroTexto 351">
            <a:extLst>
              <a:ext uri="{FF2B5EF4-FFF2-40B4-BE49-F238E27FC236}">
                <a16:creationId xmlns:a16="http://schemas.microsoft.com/office/drawing/2014/main" id="{14CCF53B-4E8A-804A-9EAC-C1FF6A3EC7E9}"/>
              </a:ext>
            </a:extLst>
          </p:cNvPr>
          <p:cNvSpPr txBox="1"/>
          <p:nvPr/>
        </p:nvSpPr>
        <p:spPr>
          <a:xfrm>
            <a:off x="2668308" y="2383311"/>
            <a:ext cx="1904103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Marketing is the study and management of exchange relationships. Marketing is the business process of creating relationships with and satisfying customers.</a:t>
            </a:r>
          </a:p>
        </p:txBody>
      </p:sp>
      <p:sp>
        <p:nvSpPr>
          <p:cNvPr id="25" name="Freeform 4">
            <a:extLst>
              <a:ext uri="{FF2B5EF4-FFF2-40B4-BE49-F238E27FC236}">
                <a16:creationId xmlns:a16="http://schemas.microsoft.com/office/drawing/2014/main" id="{CBA02708-E3F0-7442-AC74-F3BA16FA6A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0931720" y="22510719"/>
            <a:ext cx="725735" cy="895972"/>
          </a:xfrm>
          <a:custGeom>
            <a:avLst/>
            <a:gdLst>
              <a:gd name="T0" fmla="*/ 174 w 358"/>
              <a:gd name="T1" fmla="*/ 0 h 442"/>
              <a:gd name="T2" fmla="*/ 357 w 358"/>
              <a:gd name="T3" fmla="*/ 441 h 442"/>
              <a:gd name="T4" fmla="*/ 174 w 358"/>
              <a:gd name="T5" fmla="*/ 341 h 442"/>
              <a:gd name="T6" fmla="*/ 0 w 358"/>
              <a:gd name="T7" fmla="*/ 441 h 442"/>
              <a:gd name="T8" fmla="*/ 174 w 358"/>
              <a:gd name="T9" fmla="*/ 0 h 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58" h="442">
                <a:moveTo>
                  <a:pt x="174" y="0"/>
                </a:moveTo>
                <a:lnTo>
                  <a:pt x="357" y="441"/>
                </a:lnTo>
                <a:lnTo>
                  <a:pt x="174" y="341"/>
                </a:lnTo>
                <a:lnTo>
                  <a:pt x="0" y="441"/>
                </a:lnTo>
                <a:lnTo>
                  <a:pt x="174" y="0"/>
                </a:lnTo>
              </a:path>
            </a:pathLst>
          </a:custGeom>
          <a:solidFill>
            <a:schemeClr val="tx1">
              <a:lumMod val="20000"/>
              <a:lumOff val="80000"/>
            </a:schemeClr>
          </a:solidFill>
          <a:ln>
            <a:noFill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1AD7E0C4-7FF5-074E-B35F-4F71C6CEAA01}"/>
              </a:ext>
            </a:extLst>
          </p:cNvPr>
          <p:cNvSpPr/>
          <p:nvPr/>
        </p:nvSpPr>
        <p:spPr>
          <a:xfrm>
            <a:off x="1975201" y="4868351"/>
            <a:ext cx="2152004" cy="2130487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>
                <a:solidFill>
                  <a:schemeClr val="bg1"/>
                </a:solidFill>
                <a:latin typeface="Roboto Medium" panose="02000000000000000000" pitchFamily="2" charset="0"/>
                <a:ea typeface="Roboto Medium" panose="02000000000000000000" pitchFamily="2" charset="0"/>
                <a:cs typeface="Lato" panose="020F0502020204030203" pitchFamily="34" charset="0"/>
              </a:rPr>
              <a:t>01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EDE39CB7-3758-884D-A19C-CAFA172EDFC3}"/>
              </a:ext>
            </a:extLst>
          </p:cNvPr>
          <p:cNvSpPr/>
          <p:nvPr/>
        </p:nvSpPr>
        <p:spPr>
          <a:xfrm>
            <a:off x="4128823" y="4867379"/>
            <a:ext cx="7679790" cy="2130487"/>
          </a:xfrm>
          <a:prstGeom prst="rect">
            <a:avLst/>
          </a:prstGeom>
          <a:solidFill>
            <a:schemeClr val="bg1">
              <a:lumMod val="95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8" name="Isosceles Triangle 31">
            <a:extLst>
              <a:ext uri="{FF2B5EF4-FFF2-40B4-BE49-F238E27FC236}">
                <a16:creationId xmlns:a16="http://schemas.microsoft.com/office/drawing/2014/main" id="{82071159-A7E3-AE4C-8220-7095C0232ACF}"/>
              </a:ext>
            </a:extLst>
          </p:cNvPr>
          <p:cNvSpPr/>
          <p:nvPr/>
        </p:nvSpPr>
        <p:spPr>
          <a:xfrm rot="5400000">
            <a:off x="1801013" y="5821339"/>
            <a:ext cx="572886" cy="224510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41DB8991-1EE5-7348-A1EB-EBFE7DA2B29F}"/>
              </a:ext>
            </a:extLst>
          </p:cNvPr>
          <p:cNvSpPr/>
          <p:nvPr/>
        </p:nvSpPr>
        <p:spPr>
          <a:xfrm>
            <a:off x="12569036" y="4868351"/>
            <a:ext cx="2152004" cy="213048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>
                <a:solidFill>
                  <a:schemeClr val="bg1"/>
                </a:solidFill>
                <a:latin typeface="Roboto Medium" panose="02000000000000000000" pitchFamily="2" charset="0"/>
                <a:ea typeface="Roboto Medium" panose="02000000000000000000" pitchFamily="2" charset="0"/>
                <a:cs typeface="Lato" panose="020F0502020204030203" pitchFamily="34" charset="0"/>
              </a:rPr>
              <a:t>04</a:t>
            </a: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C37A68ED-D7F1-F847-874F-554279A1332B}"/>
              </a:ext>
            </a:extLst>
          </p:cNvPr>
          <p:cNvSpPr/>
          <p:nvPr/>
        </p:nvSpPr>
        <p:spPr>
          <a:xfrm>
            <a:off x="14722658" y="4867379"/>
            <a:ext cx="7679790" cy="2130487"/>
          </a:xfrm>
          <a:prstGeom prst="rect">
            <a:avLst/>
          </a:prstGeom>
          <a:solidFill>
            <a:schemeClr val="bg1">
              <a:lumMod val="95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9" name="Isosceles Triangle 31">
            <a:extLst>
              <a:ext uri="{FF2B5EF4-FFF2-40B4-BE49-F238E27FC236}">
                <a16:creationId xmlns:a16="http://schemas.microsoft.com/office/drawing/2014/main" id="{72E41163-9833-8046-971E-7CBDE3A02F13}"/>
              </a:ext>
            </a:extLst>
          </p:cNvPr>
          <p:cNvSpPr/>
          <p:nvPr/>
        </p:nvSpPr>
        <p:spPr>
          <a:xfrm rot="5400000">
            <a:off x="12394848" y="5821339"/>
            <a:ext cx="572886" cy="224510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B7B1D1D9-6CE3-1548-8A84-68613FDB187C}"/>
              </a:ext>
            </a:extLst>
          </p:cNvPr>
          <p:cNvSpPr/>
          <p:nvPr/>
        </p:nvSpPr>
        <p:spPr>
          <a:xfrm>
            <a:off x="1975201" y="7488542"/>
            <a:ext cx="2152004" cy="2130487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>
                <a:solidFill>
                  <a:schemeClr val="bg1"/>
                </a:solidFill>
                <a:latin typeface="Roboto Medium" panose="02000000000000000000" pitchFamily="2" charset="0"/>
                <a:ea typeface="Roboto Medium" panose="02000000000000000000" pitchFamily="2" charset="0"/>
                <a:cs typeface="Lato" panose="020F0502020204030203" pitchFamily="34" charset="0"/>
              </a:rPr>
              <a:t>02</a:t>
            </a:r>
          </a:p>
        </p:txBody>
      </p:sp>
      <p:sp>
        <p:nvSpPr>
          <p:cNvPr id="106" name="Rectangle 105">
            <a:extLst>
              <a:ext uri="{FF2B5EF4-FFF2-40B4-BE49-F238E27FC236}">
                <a16:creationId xmlns:a16="http://schemas.microsoft.com/office/drawing/2014/main" id="{5496B615-D554-A549-8A44-C206830153DC}"/>
              </a:ext>
            </a:extLst>
          </p:cNvPr>
          <p:cNvSpPr/>
          <p:nvPr/>
        </p:nvSpPr>
        <p:spPr>
          <a:xfrm>
            <a:off x="4128823" y="7487570"/>
            <a:ext cx="7679790" cy="2130487"/>
          </a:xfrm>
          <a:prstGeom prst="rect">
            <a:avLst/>
          </a:prstGeom>
          <a:solidFill>
            <a:schemeClr val="bg1">
              <a:lumMod val="95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7" name="Isosceles Triangle 31">
            <a:extLst>
              <a:ext uri="{FF2B5EF4-FFF2-40B4-BE49-F238E27FC236}">
                <a16:creationId xmlns:a16="http://schemas.microsoft.com/office/drawing/2014/main" id="{58E13F58-FE2F-D74D-88B9-9682E1AD432D}"/>
              </a:ext>
            </a:extLst>
          </p:cNvPr>
          <p:cNvSpPr/>
          <p:nvPr/>
        </p:nvSpPr>
        <p:spPr>
          <a:xfrm rot="5400000">
            <a:off x="1801013" y="8441530"/>
            <a:ext cx="572886" cy="224510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8" name="Rectangle 107">
            <a:extLst>
              <a:ext uri="{FF2B5EF4-FFF2-40B4-BE49-F238E27FC236}">
                <a16:creationId xmlns:a16="http://schemas.microsoft.com/office/drawing/2014/main" id="{EB13458A-34A2-CB43-8C9E-B22D64AD1731}"/>
              </a:ext>
            </a:extLst>
          </p:cNvPr>
          <p:cNvSpPr/>
          <p:nvPr/>
        </p:nvSpPr>
        <p:spPr>
          <a:xfrm>
            <a:off x="1975201" y="10108733"/>
            <a:ext cx="2152004" cy="21304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>
                <a:solidFill>
                  <a:schemeClr val="bg1"/>
                </a:solidFill>
                <a:latin typeface="Roboto Medium" panose="02000000000000000000" pitchFamily="2" charset="0"/>
                <a:ea typeface="Roboto Medium" panose="02000000000000000000" pitchFamily="2" charset="0"/>
                <a:cs typeface="Lato" panose="020F0502020204030203" pitchFamily="34" charset="0"/>
              </a:rPr>
              <a:t>03</a:t>
            </a:r>
          </a:p>
        </p:txBody>
      </p:sp>
      <p:sp>
        <p:nvSpPr>
          <p:cNvPr id="109" name="Rectangle 108">
            <a:extLst>
              <a:ext uri="{FF2B5EF4-FFF2-40B4-BE49-F238E27FC236}">
                <a16:creationId xmlns:a16="http://schemas.microsoft.com/office/drawing/2014/main" id="{579A6F14-CFCC-9E41-8F63-F1AC80DC7B19}"/>
              </a:ext>
            </a:extLst>
          </p:cNvPr>
          <p:cNvSpPr/>
          <p:nvPr/>
        </p:nvSpPr>
        <p:spPr>
          <a:xfrm>
            <a:off x="4128823" y="10107761"/>
            <a:ext cx="7679790" cy="2130487"/>
          </a:xfrm>
          <a:prstGeom prst="rect">
            <a:avLst/>
          </a:prstGeom>
          <a:solidFill>
            <a:schemeClr val="bg1">
              <a:lumMod val="95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0" name="Isosceles Triangle 31">
            <a:extLst>
              <a:ext uri="{FF2B5EF4-FFF2-40B4-BE49-F238E27FC236}">
                <a16:creationId xmlns:a16="http://schemas.microsoft.com/office/drawing/2014/main" id="{AC048582-696A-F94A-B676-EE1A10413A22}"/>
              </a:ext>
            </a:extLst>
          </p:cNvPr>
          <p:cNvSpPr/>
          <p:nvPr/>
        </p:nvSpPr>
        <p:spPr>
          <a:xfrm rot="5400000">
            <a:off x="1801013" y="11061721"/>
            <a:ext cx="572886" cy="224510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1" name="Rectangle 110">
            <a:extLst>
              <a:ext uri="{FF2B5EF4-FFF2-40B4-BE49-F238E27FC236}">
                <a16:creationId xmlns:a16="http://schemas.microsoft.com/office/drawing/2014/main" id="{B802E93F-4D69-2C46-B73E-0537190DC49F}"/>
              </a:ext>
            </a:extLst>
          </p:cNvPr>
          <p:cNvSpPr/>
          <p:nvPr/>
        </p:nvSpPr>
        <p:spPr>
          <a:xfrm>
            <a:off x="12569036" y="7488542"/>
            <a:ext cx="2152004" cy="2130487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>
                <a:solidFill>
                  <a:schemeClr val="bg1"/>
                </a:solidFill>
                <a:latin typeface="Roboto Medium" panose="02000000000000000000" pitchFamily="2" charset="0"/>
                <a:ea typeface="Roboto Medium" panose="02000000000000000000" pitchFamily="2" charset="0"/>
                <a:cs typeface="Lato" panose="020F0502020204030203" pitchFamily="34" charset="0"/>
              </a:rPr>
              <a:t>05</a:t>
            </a:r>
          </a:p>
        </p:txBody>
      </p:sp>
      <p:sp>
        <p:nvSpPr>
          <p:cNvPr id="112" name="Rectangle 111">
            <a:extLst>
              <a:ext uri="{FF2B5EF4-FFF2-40B4-BE49-F238E27FC236}">
                <a16:creationId xmlns:a16="http://schemas.microsoft.com/office/drawing/2014/main" id="{2F0BED5C-BCF9-604D-BA18-41609EED5B03}"/>
              </a:ext>
            </a:extLst>
          </p:cNvPr>
          <p:cNvSpPr/>
          <p:nvPr/>
        </p:nvSpPr>
        <p:spPr>
          <a:xfrm>
            <a:off x="14722658" y="7487570"/>
            <a:ext cx="7679790" cy="2130487"/>
          </a:xfrm>
          <a:prstGeom prst="rect">
            <a:avLst/>
          </a:prstGeom>
          <a:solidFill>
            <a:schemeClr val="bg1">
              <a:lumMod val="95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3" name="Isosceles Triangle 31">
            <a:extLst>
              <a:ext uri="{FF2B5EF4-FFF2-40B4-BE49-F238E27FC236}">
                <a16:creationId xmlns:a16="http://schemas.microsoft.com/office/drawing/2014/main" id="{E88C6EF6-6371-CC4C-AE50-01360ED73B02}"/>
              </a:ext>
            </a:extLst>
          </p:cNvPr>
          <p:cNvSpPr/>
          <p:nvPr/>
        </p:nvSpPr>
        <p:spPr>
          <a:xfrm rot="5400000">
            <a:off x="12394848" y="8441530"/>
            <a:ext cx="572886" cy="224510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4" name="TextBox 113">
            <a:extLst>
              <a:ext uri="{FF2B5EF4-FFF2-40B4-BE49-F238E27FC236}">
                <a16:creationId xmlns:a16="http://schemas.microsoft.com/office/drawing/2014/main" id="{2691AD20-D976-8049-B9D3-EA2C4927E128}"/>
              </a:ext>
            </a:extLst>
          </p:cNvPr>
          <p:cNvSpPr txBox="1"/>
          <p:nvPr/>
        </p:nvSpPr>
        <p:spPr>
          <a:xfrm>
            <a:off x="4539987" y="5270252"/>
            <a:ext cx="682718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</a:t>
            </a:r>
            <a:r>
              <a:rPr lang="en-US" sz="2800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people</a:t>
            </a:r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 who have a significant number of followers in every business domain on social media. </a:t>
            </a:r>
          </a:p>
        </p:txBody>
      </p:sp>
      <p:sp>
        <p:nvSpPr>
          <p:cNvPr id="115" name="TextBox 114">
            <a:extLst>
              <a:ext uri="{FF2B5EF4-FFF2-40B4-BE49-F238E27FC236}">
                <a16:creationId xmlns:a16="http://schemas.microsoft.com/office/drawing/2014/main" id="{2C71DB9C-2708-9147-A821-DF55DDE9A4F4}"/>
              </a:ext>
            </a:extLst>
          </p:cNvPr>
          <p:cNvSpPr txBox="1"/>
          <p:nvPr/>
        </p:nvSpPr>
        <p:spPr>
          <a:xfrm>
            <a:off x="4539987" y="7860315"/>
            <a:ext cx="682718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</a:t>
            </a:r>
            <a:r>
              <a:rPr lang="en-US" sz="2800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business</a:t>
            </a:r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 domain on social media. </a:t>
            </a:r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6B634BA9-5872-B648-BC86-C4FE6D035F3A}"/>
              </a:ext>
            </a:extLst>
          </p:cNvPr>
          <p:cNvSpPr txBox="1"/>
          <p:nvPr/>
        </p:nvSpPr>
        <p:spPr>
          <a:xfrm>
            <a:off x="4539987" y="10480506"/>
            <a:ext cx="682718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</a:t>
            </a:r>
            <a:r>
              <a:rPr lang="en-US" sz="2800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followers</a:t>
            </a:r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 in every business domain on social media. </a:t>
            </a:r>
          </a:p>
        </p:txBody>
      </p:sp>
      <p:sp>
        <p:nvSpPr>
          <p:cNvPr id="117" name="TextBox 116">
            <a:extLst>
              <a:ext uri="{FF2B5EF4-FFF2-40B4-BE49-F238E27FC236}">
                <a16:creationId xmlns:a16="http://schemas.microsoft.com/office/drawing/2014/main" id="{BAF06A36-7BF3-C041-9315-5023A83840CA}"/>
              </a:ext>
            </a:extLst>
          </p:cNvPr>
          <p:cNvSpPr txBox="1"/>
          <p:nvPr/>
        </p:nvSpPr>
        <p:spPr>
          <a:xfrm>
            <a:off x="15145544" y="5277276"/>
            <a:ext cx="682718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followers in every </a:t>
            </a:r>
            <a:r>
              <a:rPr lang="en-US" sz="2800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business</a:t>
            </a:r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 domain on social media. </a:t>
            </a:r>
          </a:p>
        </p:txBody>
      </p:sp>
      <p:sp>
        <p:nvSpPr>
          <p:cNvPr id="118" name="TextBox 117">
            <a:extLst>
              <a:ext uri="{FF2B5EF4-FFF2-40B4-BE49-F238E27FC236}">
                <a16:creationId xmlns:a16="http://schemas.microsoft.com/office/drawing/2014/main" id="{BB6DDB87-703B-B045-9FF7-70DD7ED458B3}"/>
              </a:ext>
            </a:extLst>
          </p:cNvPr>
          <p:cNvSpPr txBox="1"/>
          <p:nvPr/>
        </p:nvSpPr>
        <p:spPr>
          <a:xfrm>
            <a:off x="15145544" y="7897467"/>
            <a:ext cx="682718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</a:t>
            </a:r>
            <a:r>
              <a:rPr lang="en-US" sz="2800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followers</a:t>
            </a:r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 in every business domain on social media. </a:t>
            </a:r>
          </a:p>
        </p:txBody>
      </p:sp>
      <p:sp>
        <p:nvSpPr>
          <p:cNvPr id="119" name="Rectangle 118">
            <a:extLst>
              <a:ext uri="{FF2B5EF4-FFF2-40B4-BE49-F238E27FC236}">
                <a16:creationId xmlns:a16="http://schemas.microsoft.com/office/drawing/2014/main" id="{7F9EB1BE-5A0C-124B-B856-00AF0E564A8D}"/>
              </a:ext>
            </a:extLst>
          </p:cNvPr>
          <p:cNvSpPr/>
          <p:nvPr/>
        </p:nvSpPr>
        <p:spPr>
          <a:xfrm>
            <a:off x="12569036" y="10108733"/>
            <a:ext cx="2152004" cy="2130487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>
                <a:solidFill>
                  <a:schemeClr val="bg1"/>
                </a:solidFill>
                <a:latin typeface="Roboto Medium" panose="02000000000000000000" pitchFamily="2" charset="0"/>
                <a:ea typeface="Roboto Medium" panose="02000000000000000000" pitchFamily="2" charset="0"/>
                <a:cs typeface="Lato" panose="020F0502020204030203" pitchFamily="34" charset="0"/>
              </a:rPr>
              <a:t>03</a:t>
            </a:r>
          </a:p>
        </p:txBody>
      </p:sp>
      <p:sp>
        <p:nvSpPr>
          <p:cNvPr id="120" name="Rectangle 119">
            <a:extLst>
              <a:ext uri="{FF2B5EF4-FFF2-40B4-BE49-F238E27FC236}">
                <a16:creationId xmlns:a16="http://schemas.microsoft.com/office/drawing/2014/main" id="{2ED392D2-14B6-0047-B8F6-67506CE34D7E}"/>
              </a:ext>
            </a:extLst>
          </p:cNvPr>
          <p:cNvSpPr/>
          <p:nvPr/>
        </p:nvSpPr>
        <p:spPr>
          <a:xfrm>
            <a:off x="14722658" y="10107761"/>
            <a:ext cx="7679790" cy="2130487"/>
          </a:xfrm>
          <a:prstGeom prst="rect">
            <a:avLst/>
          </a:prstGeom>
          <a:solidFill>
            <a:schemeClr val="bg1">
              <a:lumMod val="95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1" name="Isosceles Triangle 31">
            <a:extLst>
              <a:ext uri="{FF2B5EF4-FFF2-40B4-BE49-F238E27FC236}">
                <a16:creationId xmlns:a16="http://schemas.microsoft.com/office/drawing/2014/main" id="{9884E33F-4E81-2148-AD4A-7CFA529BE682}"/>
              </a:ext>
            </a:extLst>
          </p:cNvPr>
          <p:cNvSpPr/>
          <p:nvPr/>
        </p:nvSpPr>
        <p:spPr>
          <a:xfrm rot="5400000">
            <a:off x="12394848" y="11061721"/>
            <a:ext cx="572886" cy="224510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171B880A-036C-1E49-A304-C777961E7B2F}"/>
              </a:ext>
            </a:extLst>
          </p:cNvPr>
          <p:cNvSpPr txBox="1"/>
          <p:nvPr/>
        </p:nvSpPr>
        <p:spPr>
          <a:xfrm>
            <a:off x="15133822" y="10480506"/>
            <a:ext cx="682718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There are people who have a significant number of </a:t>
            </a:r>
            <a:r>
              <a:rPr lang="en-US" sz="2800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followers</a:t>
            </a:r>
            <a:r>
              <a:rPr lang="en-US" sz="2800" dirty="0">
                <a:latin typeface="Lato Light" panose="020F0502020204030203" pitchFamily="34" charset="0"/>
                <a:ea typeface="Lato Light" panose="020F0502020204030203" pitchFamily="34" charset="0"/>
                <a:cs typeface="Lato Light" panose="020F0502020204030203" pitchFamily="34" charset="0"/>
              </a:rPr>
              <a:t> in every business domain on social media. </a:t>
            </a:r>
          </a:p>
        </p:txBody>
      </p:sp>
    </p:spTree>
    <p:extLst>
      <p:ext uri="{BB962C8B-B14F-4D97-AF65-F5344CB8AC3E}">
        <p14:creationId xmlns:p14="http://schemas.microsoft.com/office/powerpoint/2010/main" val="24833143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414">
      <a:dk1>
        <a:srgbClr val="999999"/>
      </a:dk1>
      <a:lt1>
        <a:srgbClr val="FFFFFF"/>
      </a:lt1>
      <a:dk2>
        <a:srgbClr val="364556"/>
      </a:dk2>
      <a:lt2>
        <a:srgbClr val="FFFFFF"/>
      </a:lt2>
      <a:accent1>
        <a:srgbClr val="1E81CA"/>
      </a:accent1>
      <a:accent2>
        <a:srgbClr val="4BDCED"/>
      </a:accent2>
      <a:accent3>
        <a:srgbClr val="06548F"/>
      </a:accent3>
      <a:accent4>
        <a:srgbClr val="1E81CA"/>
      </a:accent4>
      <a:accent5>
        <a:srgbClr val="4BDCED"/>
      </a:accent5>
      <a:accent6>
        <a:srgbClr val="06548F"/>
      </a:accent6>
      <a:hlink>
        <a:srgbClr val="9FD368"/>
      </a:hlink>
      <a:folHlink>
        <a:srgbClr val="B26B0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AE6F2518-B084-4896-AF52-66CC2144AA26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126188</TotalTime>
  <Words>139</Words>
  <Application>Microsoft Office PowerPoint</Application>
  <PresentationFormat>Custom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10" baseType="lpstr">
      <vt:lpstr>Arial</vt:lpstr>
      <vt:lpstr>Calibri</vt:lpstr>
      <vt:lpstr>Calibri Light</vt:lpstr>
      <vt:lpstr>Lato</vt:lpstr>
      <vt:lpstr>Lato Light</vt:lpstr>
      <vt:lpstr>Montserrat Light</vt:lpstr>
      <vt:lpstr>Poppins</vt:lpstr>
      <vt:lpstr>Roboto Medium</vt:lpstr>
      <vt:lpstr>Office Theme</vt:lpstr>
      <vt:lpstr>PowerPoint Presentation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cp:keywords/>
  <dc:description/>
  <cp:lastModifiedBy>Rupak Gaudel</cp:lastModifiedBy>
  <cp:revision>20307</cp:revision>
  <dcterms:created xsi:type="dcterms:W3CDTF">2014-11-12T21:47:38Z</dcterms:created>
  <dcterms:modified xsi:type="dcterms:W3CDTF">2024-01-31T17:33:39Z</dcterms:modified>
  <cp:category/>
</cp:coreProperties>
</file>